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64" r:id="rId2"/>
    <p:sldId id="474" r:id="rId3"/>
    <p:sldId id="478" r:id="rId4"/>
    <p:sldId id="610" r:id="rId5"/>
    <p:sldId id="800" r:id="rId6"/>
    <p:sldId id="888" r:id="rId7"/>
    <p:sldId id="906" r:id="rId8"/>
    <p:sldId id="907" r:id="rId9"/>
    <p:sldId id="901" r:id="rId10"/>
    <p:sldId id="908" r:id="rId11"/>
    <p:sldId id="900" r:id="rId12"/>
    <p:sldId id="890" r:id="rId13"/>
    <p:sldId id="902" r:id="rId14"/>
    <p:sldId id="905" r:id="rId15"/>
    <p:sldId id="903" r:id="rId16"/>
    <p:sldId id="889" r:id="rId17"/>
    <p:sldId id="904" r:id="rId18"/>
    <p:sldId id="891" r:id="rId19"/>
    <p:sldId id="909" r:id="rId20"/>
    <p:sldId id="910" r:id="rId21"/>
    <p:sldId id="947" r:id="rId22"/>
    <p:sldId id="892" r:id="rId23"/>
    <p:sldId id="911" r:id="rId24"/>
    <p:sldId id="893" r:id="rId25"/>
    <p:sldId id="912" r:id="rId26"/>
    <p:sldId id="913" r:id="rId27"/>
    <p:sldId id="895" r:id="rId28"/>
    <p:sldId id="914" r:id="rId29"/>
    <p:sldId id="896" r:id="rId30"/>
    <p:sldId id="915" r:id="rId31"/>
    <p:sldId id="897" r:id="rId32"/>
    <p:sldId id="916" r:id="rId33"/>
    <p:sldId id="925" r:id="rId34"/>
    <p:sldId id="926" r:id="rId35"/>
    <p:sldId id="917" r:id="rId36"/>
    <p:sldId id="898" r:id="rId37"/>
    <p:sldId id="918" r:id="rId38"/>
    <p:sldId id="919" r:id="rId39"/>
    <p:sldId id="899" r:id="rId40"/>
    <p:sldId id="923" r:id="rId41"/>
    <p:sldId id="920" r:id="rId42"/>
    <p:sldId id="924" r:id="rId43"/>
    <p:sldId id="921" r:id="rId44"/>
    <p:sldId id="922" r:id="rId45"/>
    <p:sldId id="950" r:id="rId46"/>
    <p:sldId id="941" r:id="rId47"/>
    <p:sldId id="944" r:id="rId48"/>
    <p:sldId id="942" r:id="rId49"/>
    <p:sldId id="943" r:id="rId50"/>
    <p:sldId id="473" r:id="rId51"/>
    <p:sldId id="472" r:id="rId52"/>
    <p:sldId id="961" r:id="rId53"/>
    <p:sldId id="959" r:id="rId54"/>
    <p:sldId id="957" r:id="rId55"/>
    <p:sldId id="960" r:id="rId56"/>
    <p:sldId id="958" r:id="rId57"/>
    <p:sldId id="784" r:id="rId58"/>
    <p:sldId id="72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136A3F"/>
    <a:srgbClr val="D8DF26"/>
    <a:srgbClr val="FFFFFE"/>
    <a:srgbClr val="D7DE22"/>
    <a:srgbClr val="DDE241"/>
    <a:srgbClr val="E7E6E6"/>
    <a:srgbClr val="CBC9CA"/>
    <a:srgbClr val="233973"/>
    <a:srgbClr val="FEE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://www.teacherspayteachers.com/Store/Kimberly-Geswein-Fonts" TargetMode="Externa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" y="252431"/>
            <a:ext cx="8961120" cy="3442447"/>
          </a:xfrm>
          <a:prstGeom prst="rect">
            <a:avLst/>
          </a:prstGeom>
          <a:solidFill>
            <a:srgbClr val="D8DF2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5550" y="11100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INDEPENDENCE</a:t>
            </a:r>
            <a:endParaRPr lang="en-US" sz="6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00" y="3169619"/>
            <a:ext cx="88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461" y="171449"/>
            <a:ext cx="8511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Eyes Wide Open" panose="02000506000000020004" pitchFamily="2" charset="0"/>
              </a:rPr>
              <a:t>India’s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11205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INDEPENDENCE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699" y="2211824"/>
            <a:ext cx="8511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Eyes Wide Open" panose="02000506000000020004" pitchFamily="2" charset="0"/>
              </a:rPr>
              <a:t>Nationalism &amp; Gandhi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09" y="3897968"/>
            <a:ext cx="2434614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38" y="4843507"/>
            <a:ext cx="244093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77198" y="4181051"/>
            <a:ext cx="242202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833220"/>
            <a:ext cx="1224269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3892905"/>
            <a:ext cx="2792524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865" y="5095451"/>
            <a:ext cx="2081258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0" y="4928794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59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23"/>
            <a:ext cx="8229600" cy="630637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68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237440" y="89724"/>
            <a:ext cx="672543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Colonial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also faced discrimination and unjust treatment in British society.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best jobs and schools were only available to the British.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also taxed heavily by the British on goods that were found in their own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4793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2371"/>
            <a:ext cx="8229600" cy="549325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99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35866" y="89724"/>
            <a:ext cx="652858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Resentment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began to resent being ruled by a foreign government and began to protest for changes.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eventually offered some reforms, but they were small and not enough.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frustrated with the lack of change, and began to call for Indian independence.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404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3425"/>
            <a:ext cx="8229600" cy="5238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83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267197" y="89724"/>
            <a:ext cx="666592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782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1800s, a feeling of nationalism grew in India.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 is a belief that people should be loyal to those with whom they share common history and customs.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two groups to work for the rights of Indians were the Indian National Congress in 1885 and the Muslim League in 1906.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6761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1925" r="8437" b="13115"/>
          <a:stretch/>
        </p:blipFill>
        <p:spPr>
          <a:xfrm>
            <a:off x="228600" y="1243677"/>
            <a:ext cx="8686800" cy="51051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54616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Indian National Congress, 1885</a:t>
            </a:r>
          </a:p>
        </p:txBody>
      </p:sp>
    </p:spTree>
    <p:extLst>
      <p:ext uri="{BB962C8B-B14F-4D97-AF65-F5344CB8AC3E}">
        <p14:creationId xmlns:p14="http://schemas.microsoft.com/office/powerpoint/2010/main" val="183637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75077" y="89724"/>
            <a:ext cx="765017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WWI’s Impact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71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World War I, millions of Indians joined with the British army.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British Parliament promised them that when the war ended, Indians would be able to have more control of their government.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2642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8673"/>
            <a:ext cx="8229600" cy="55961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500187" y="145384"/>
            <a:ext cx="1219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 Medic Troops During WWI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7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25182" y="89724"/>
            <a:ext cx="454996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Protests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nothing really changed after the war and some Indian leaders argued for taking over the British government by force.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Indians were upset with the British false promises.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Those who protested were arrested and sent to jail for up to two years without a trial.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1608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28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  <a:endParaRPr lang="en-US" sz="3600" dirty="0"/>
          </a:p>
          <a:p>
            <a:r>
              <a:rPr lang="en-US" sz="4000" b="1" dirty="0">
                <a:latin typeface="KG First Time In Forever" panose="02000506000000020003" pitchFamily="2" charset="0"/>
              </a:rPr>
              <a:t>SS7H3 Analyze continuity and change in Southern and Eastern Asia. </a:t>
            </a:r>
          </a:p>
          <a:p>
            <a:pPr marL="457200" indent="-457200">
              <a:buAutoNum type="alphaLcPeriod"/>
            </a:pPr>
            <a:r>
              <a:rPr lang="en-US" sz="4000" dirty="0">
                <a:latin typeface="KG First Time In Forever" panose="02000506000000020003" pitchFamily="2" charset="0"/>
              </a:rPr>
              <a:t>Describe how nationalism led to independence in India. </a:t>
            </a:r>
          </a:p>
          <a:p>
            <a:pPr marL="457200" indent="-457200">
              <a:buAutoNum type="alphaLcPeriod"/>
            </a:pPr>
            <a:r>
              <a:rPr lang="en-US" sz="4000" dirty="0">
                <a:latin typeface="KG First Time In Forever" panose="02000506000000020003" pitchFamily="2" charset="0"/>
              </a:rPr>
              <a:t>Describe the impact of Mohandas Gandhi’s belief in non-violent protest.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657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08589" y="89724"/>
            <a:ext cx="518315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Amritsar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1919, outside of the Temple of Amritsar, British </a:t>
            </a:r>
            <a:r>
              <a:rPr lang="en-US" sz="310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soldiers started </a:t>
            </a: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shooting a large group of Indians who they claimed were “gathering illegally”.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this terrible tragedy, over 400 people were killed and 1200 were injured.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this awful massacre that spurred Mohandas Gandhi into action to fight for India’s independence.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6021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6329"/>
            <a:ext cx="8229600" cy="570534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58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9020" y="1103111"/>
            <a:ext cx="48949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Jallianwala Memorial – Amritsar</a:t>
            </a: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1" y="157162"/>
            <a:ext cx="41148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2160" r="19343" b="20751"/>
          <a:stretch/>
        </p:blipFill>
        <p:spPr>
          <a:xfrm>
            <a:off x="4383242" y="3558281"/>
            <a:ext cx="4572000" cy="308864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70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87274" y="89724"/>
            <a:ext cx="402578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Mohandas Karamchand Gandhi was born in India on October 2</a:t>
            </a:r>
            <a:r>
              <a:rPr lang="en-US" sz="28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1869 and studied law in England.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practicing law in South Africa during Apartheid, he returned to India in 1914 with a determination that people should be treated equally, no matter their race or religion.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shocked by the way Indians were segregated and oppressed by British authorities.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1104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1" y="180201"/>
            <a:ext cx="501041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6253" y="2291072"/>
            <a:ext cx="380774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Lawyer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Mohandas Gandhi 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1909</a:t>
            </a: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8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87274" y="89724"/>
            <a:ext cx="402578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854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Amritsar massacre, Gandhi quit practicing law and decided to devote his life to fighting for the equality of all Indians.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enraged at how the British discriminated against Indians.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believed it was time for the people of India to stop obeying the unjust British laws.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27678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089175" y="89724"/>
            <a:ext cx="70219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Nonviolence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909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did not think that forceful resistance was the right path for Indian independence.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Instead, he encouraged his followers to practice nonviolent protests against the British in order to bring about social change.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encouraged Indian followers to disobey unjust British laws in a peaceful manner, without using violence.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2589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19167" r="14264" b="18333"/>
          <a:stretch/>
        </p:blipFill>
        <p:spPr>
          <a:xfrm>
            <a:off x="1135855" y="227469"/>
            <a:ext cx="6872287" cy="4286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" y="4741188"/>
            <a:ext cx="9144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God is truth the way to truth lies through Ahimsa (non-violence). 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Sabarmati, March 13, 1927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 K Gandhi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76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02763" y="89724"/>
            <a:ext cx="799481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Social Change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853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developed what he called a “system of civil disobedience” and believed that it would make the world recognize the injustice in India and force change without using violence.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believed that acts of goodness produced positive reactions while violence only produced negative ones.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led his followers in economic boycotts, hunger strikes, and nonviolent protests to oppose the unfair treatment of Indians.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6847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70" y="246122"/>
            <a:ext cx="480861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468737"/>
            <a:ext cx="392767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on strike with textile workers in 1931.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2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45717" y="535645"/>
            <a:ext cx="9052560" cy="5029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186705" y="674304"/>
            <a:ext cx="8770585" cy="4751882"/>
          </a:xfrm>
          <a:prstGeom prst="ellipse">
            <a:avLst/>
          </a:prstGeom>
          <a:solidFill>
            <a:srgbClr val="D8DF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5058" y="2461623"/>
            <a:ext cx="8833893" cy="25776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FFFFF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  <a:p>
            <a:pPr algn="ctr"/>
            <a:endParaRPr lang="en-US" sz="7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FFFFF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37" y="1445960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India’s</a:t>
            </a:r>
            <a:endParaRPr lang="en-US" sz="6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59" y="531917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52643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46481" y="89724"/>
            <a:ext cx="610737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Salt March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93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1930, Gandhi led a 240-mile march to the ocean to oppose a British tax on salt.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Guards responded by clubbing and beating the peaceful protestors.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News of this event spread worldwide and people around the world began to call for the British to grant Indian independence.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4430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9018"/>
            <a:ext cx="8229600" cy="569198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71450"/>
            <a:ext cx="8229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during the Salt March, 1930.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48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81391" y="89724"/>
            <a:ext cx="443756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980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Gandhi and his followers practiced non-violence, the British authorities did not.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Indian protestors suffered brutal beatings and  long prison sentences.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Despite the dangers, more and more Indians followed Gandhi’s wisdom of non-violent resistance and generated support for nationalism and independence.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9908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8687"/>
            <a:ext cx="8686800" cy="59606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19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484" b="2422"/>
          <a:stretch/>
        </p:blipFill>
        <p:spPr>
          <a:xfrm>
            <a:off x="457200" y="287996"/>
            <a:ext cx="8229600" cy="62820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738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77824" y="89724"/>
            <a:ext cx="804470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980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fighting in WWII, Britain no longer had enough money or people to keep India under its control.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finally agreed to give up their colonial claims to India.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August 15, 1947, the Republic of India was established.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many Indians credit India’s independence to the efforts of Gandhi.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61878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0" y="180201"/>
            <a:ext cx="833896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1957" y="180201"/>
            <a:ext cx="5490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India’s Independence 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13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3871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478" y="800100"/>
            <a:ext cx="3807747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Indians lovingly call Mohandas Gandhi </a:t>
            </a:r>
            <a:r>
              <a:rPr lang="en-US" sz="36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Mahatma</a:t>
            </a: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or “great soul”</a:t>
            </a:r>
          </a:p>
          <a:p>
            <a:pPr algn="ctr">
              <a:lnSpc>
                <a:spcPct val="90000"/>
              </a:lnSpc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Late 1930s</a:t>
            </a: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99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889179" y="89724"/>
            <a:ext cx="54219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Split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334" y="1509839"/>
            <a:ext cx="7427740" cy="1021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India had won its independence, things were not peaceful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and Muslims could not reach a solution as to how to rule an independent India.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Eventually, the country was split into India for the Hindus and Pakistan for the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60953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 descr="194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" y="1828800"/>
            <a:ext cx="4272084" cy="32004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97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29" y="1828800"/>
            <a:ext cx="4272084" cy="32004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414936" y="89724"/>
            <a:ext cx="437042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1601, the British business, </a:t>
            </a:r>
            <a:r>
              <a:rPr lang="en-US" sz="28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East India Trading Company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arrived in India and began setting up trading posts.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began trading with India in the 1660s.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the British were only interested in trading goods (ivory, gold, silks, dyes) and spices (cinnamon, saffron, pepper, sugar, vanilla).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8572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4601"/>
            <a:ext cx="82296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" y="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Two Muslim men carrying an elderly woman to their new home in Pakistan.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24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475877" y="89724"/>
            <a:ext cx="424859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Turmoil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1110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partition of India led to genocide; </a:t>
            </a:r>
            <a:r>
              <a:rPr lang="en-GB" sz="3100" dirty="0">
                <a:solidFill>
                  <a:schemeClr val="tx1">
                    <a:alpha val="90000"/>
                  </a:schemeClr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hundreds of thousands of people were killed in widespread violence.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100" dirty="0">
              <a:solidFill>
                <a:schemeClr val="tx1">
                  <a:alpha val="90000"/>
                </a:schemeClr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was very much disappointed by the partition because he wanted all Indians to live together peacefully in one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he was Hindu, he felt that all religious groups should be welcomed in India.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180598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68737"/>
            <a:ext cx="3953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Time Magazine cover representing the partition of India - 1947.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68" y="228600"/>
            <a:ext cx="485829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912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87287" y="89724"/>
            <a:ext cx="402578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6" y="1390080"/>
            <a:ext cx="7427740" cy="889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1948, at the age of 78, Mohandas Gandhi was assassinated on his way to a prayer meeting in New Delhi.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shot three times by a high-ranking Brahmin who resented Gandhi’s concern for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5583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75"/>
            <a:ext cx="73152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697919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Memorial where Mohandas Gandhi was assassinated.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8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07" y="116273"/>
            <a:ext cx="8633068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India’s Independence– A History Storyboard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245" y="1183342"/>
          <a:ext cx="8864973" cy="5378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East India Trading Company arrived in India and set up trading posts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Illustration will vary.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India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officially declared a colony of the British empire; Indians treated as second-class citizens in their own country</a:t>
                      </a: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Illustration will vary.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Massacre of Amritsar-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British soldiers killed over 400 people and injured 1200 because they were “illegally gathering”; event spurred Gandhi to fight for independence </a:t>
                      </a: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Illustration will vary.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518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Gandhi led 240-mile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march to the ocean to protest British tax on salt; gained worldwide recognition; world put pressure on GB to grant independence</a:t>
                      </a: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Illustration will vary.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Republic of India was established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&amp; then split into two parts. Hindu-India and Muslim-Pakistan</a:t>
                      </a: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Illustration will vary.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Gandhi was assassinated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. The murderer resented Gandhi for wanting Hindu &amp; Muslims to live together peacefully.</a:t>
                      </a: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Illustration will vary.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547" y="1129552"/>
            <a:ext cx="8983980" cy="5553635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29912" y="1204608"/>
            <a:ext cx="294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1601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28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Create a storyboard that outlines the history of India’s Independence. Write a caption and draw an illustration to portray each event.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6121" y="1204608"/>
            <a:ext cx="294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1765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2038" y="1206893"/>
            <a:ext cx="294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1919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519" y="3910479"/>
            <a:ext cx="294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1930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9547" y="3883387"/>
            <a:ext cx="294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1947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0727" y="3910479"/>
            <a:ext cx="294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1948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28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2" name="Rectangle 1"/>
          <p:cNvSpPr/>
          <p:nvPr/>
        </p:nvSpPr>
        <p:spPr>
          <a:xfrm>
            <a:off x="656505" y="5586644"/>
            <a:ext cx="78309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olid" panose="02000000000000000000" pitchFamily="2" charset="0"/>
              </a:rPr>
              <a:t>#MohandasGandhi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388" y="1023867"/>
            <a:ext cx="44441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“You must be the change you want to see in the world.”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20" y="466004"/>
            <a:ext cx="3737692" cy="51206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530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2" name="Rectangle 1"/>
          <p:cNvSpPr/>
          <p:nvPr/>
        </p:nvSpPr>
        <p:spPr>
          <a:xfrm>
            <a:off x="656505" y="5586644"/>
            <a:ext cx="78309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olid" panose="02000000000000000000" pitchFamily="2" charset="0"/>
              </a:rPr>
              <a:t>#MohandasGandhi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925" y="466004"/>
            <a:ext cx="55365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“You must not lose faith in humanity. Humanity is an ocean; if a few drops of the ocean are dirty, the ocean does not become dirty.</a:t>
            </a:r>
            <a:r>
              <a:rPr lang="en-US" sz="5400" dirty="0">
                <a:latin typeface="KG Eyes Wide Open" panose="02000506000000020004" pitchFamily="2" charset="0"/>
              </a:rPr>
              <a:t>”</a:t>
            </a:r>
            <a:endParaRPr lang="en-US" sz="54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342"/>
          <a:stretch/>
        </p:blipFill>
        <p:spPr>
          <a:xfrm>
            <a:off x="6251517" y="466004"/>
            <a:ext cx="2231280" cy="51206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044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2" name="Rectangle 1"/>
          <p:cNvSpPr/>
          <p:nvPr/>
        </p:nvSpPr>
        <p:spPr>
          <a:xfrm>
            <a:off x="656505" y="5586644"/>
            <a:ext cx="78309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olid" panose="02000000000000000000" pitchFamily="2" charset="0"/>
              </a:rPr>
              <a:t>#MohandasGandhi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59" y="437428"/>
            <a:ext cx="47787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“Honest disagreement is often a good sign of progress.”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10" y="437428"/>
            <a:ext cx="3291840" cy="51458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507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2" name="Rectangle 1"/>
          <p:cNvSpPr/>
          <p:nvPr/>
        </p:nvSpPr>
        <p:spPr>
          <a:xfrm>
            <a:off x="656505" y="5586644"/>
            <a:ext cx="78309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olid" panose="02000000000000000000" pitchFamily="2" charset="0"/>
              </a:rPr>
              <a:t>#MohandasGandhi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59" y="1023867"/>
            <a:ext cx="44441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“An eye for an eye makes the whole world blind.”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11" y="694585"/>
            <a:ext cx="3657600" cy="476126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89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87039"/>
            <a:ext cx="408105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Sir James Lancaster commanded the first East India voyage in 1601.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56" y="228599"/>
            <a:ext cx="493127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460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517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 Comprehension Check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Comprehension Check for each student. (Print front-to-back to save paper.)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complete this handout at the end of the lesson. You can count this as a quiz!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57324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590590" y="3025044"/>
            <a:ext cx="3937680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India’s Independence</a:t>
            </a:r>
          </a:p>
          <a:p>
            <a:pPr algn="ctr"/>
            <a:r>
              <a:rPr lang="en-US" sz="2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Comprehension Check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06150" y="-310485"/>
            <a:ext cx="66196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1. How did Great Britain begin its relationship with India?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2. What happened to India’s government when the country became a colony of Great Britain?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What was life like for Indians when the country was part of the British empire?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4. What was Mohandas Gandhi’s early life like before he became involved in civil disobedience?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Describe Gandhi’s role in India’s Independence Movement: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6. How did British authorities react to Gandhi and his followers when they help boycotts, protests, and marches?</a:t>
            </a:r>
          </a:p>
          <a:p>
            <a:endParaRPr lang="en-US" sz="15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What things caused British control in India to weaken?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8. When was the Republic of India formed?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9. What caused India to split after Great Britain left?</a:t>
            </a: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10. What happened to Mohandas Gandhi in 1948?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14942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590590" y="3025044"/>
            <a:ext cx="3937680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India’s Independence</a:t>
            </a:r>
          </a:p>
          <a:p>
            <a:pPr algn="ctr"/>
            <a:r>
              <a:rPr lang="en-US" sz="2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Comprehension Check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71774" y="-422009"/>
            <a:ext cx="661967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1. How did Great Britain begin its relationship with India?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were trading partners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2. What happened to India’s government when the country became a colony of Great Britain?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gained control of the government; Indians had no say in government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What was life like for Indians when the country was part of the British empire?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Terrible, treated like 2</a:t>
            </a:r>
            <a:r>
              <a:rPr lang="en-US" sz="1600" baseline="30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class citizens; unequal rights, poor jobs and education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4. What was Mohandas Gandhi’s early life like before he became involved in civil disobedience?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Educated man—studied law in England and practiced law in South Africa during Apartheid.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Describe Gandhi’s role in India’s Independence Movement: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encouraged his followers to practice non-violent protests; many Indians followed him and eventually forced Great Britain to recognize their desire for independence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6. How did British authorities react to Gandhi and his followers when they help boycotts, protests, and marches?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Met them with violence (brutal beatings) and prison sentences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What things caused British control in India to weaken?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Worldwide recognition, more and more Indian protestors, Britain’s involvement in WWII—lacked money and resources to maintain colony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8. When was the Republic of India formed?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1947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9. What caused India to split after Great Britain left?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Muslims and Hindus could not agree on how to govern the country</a:t>
            </a: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10. What happened to Mohandas Gandhi in 1948?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assassinated because he thought all Indians should live together peacefully regardless of religious beliefs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38249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421252" y="2963488"/>
            <a:ext cx="4235135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India’s Independence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725001" y="-2047884"/>
            <a:ext cx="6642848" cy="1095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Social Change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developed what he called a “system of civil disobedience” and believed that it would make the world recognize the injustice in India and force change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without using violence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believed that acts of goodness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produced positive reactions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violence only produced negative ones.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led his followers in economic boycotts, hunger strikes, and nonviolent protests to oppose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unfair treatment of Indians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Salt March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1930, Gandhi led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240-mile march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the ocean to oppose a British tax on salt.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Guards responded by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clubbing and beating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peaceful protestors.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News of this event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spread worldwide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people around the world began to call for the British to grant Indian independence.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Support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Gandhi and his followers practiced non-violence, the British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authorities did not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Indian protestors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suffered brutal beatings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long prison sentences.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Despite the dangers,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and more Indians followed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Gandhi’s wisdom of non-violent resistance and generated support for nationalism and independence.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Independence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fighting in WWII, Britain no longer had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enough money or people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keep India under its control.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finally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agreed to give up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colonial claims to India.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August 15, 1947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Republic of India was established.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many Indians credit India’s independence to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efforts of Gandhi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Split India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India had won its independence, things were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peaceful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and Muslims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could not reach a solution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to how to rule an independent India.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Eventually,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 was split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India for the Hindus and Pakistan for the Muslims.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755287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421252" y="2963488"/>
            <a:ext cx="4235135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India’s Independence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87904" y="-1374651"/>
            <a:ext cx="6642848" cy="967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1601, the British business, </a:t>
            </a:r>
            <a:r>
              <a:rPr lang="en-US" sz="14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East India Trading Company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arrived in India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began setting up trading posts.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began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trading with India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1660s.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the British were only interested in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trading goods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(ivory, gold, silks, dyes) and spices (cinnamon, saffron, pepper, sugar, vanilla).</a:t>
            </a:r>
          </a:p>
          <a:p>
            <a:pPr marL="0" lvl="1"/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Colony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1760, Great Britain had gained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and political control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India.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official took control of the entire country when it declared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 a colony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British empire in 1765. 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Colonial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took complete authority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colony and denied Indians any role in the government of their nation.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treated 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second-class citizens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their own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was inequality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British laws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also faced discrimination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unjust treatment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British society.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best jobs and schools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only available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the British.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also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taxed heavily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British on goods that were found in their own country.</a:t>
            </a:r>
          </a:p>
          <a:p>
            <a:pPr marL="0" lvl="1"/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Resentment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began to resent being ruled by a foreign government and began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 for changes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eventually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offered some reforms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they were small and not enough.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frustrated with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lack of change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began to call for Indian independence.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1800s, a feeling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 grew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India.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 is a belief that people should be loyal to those with whom they share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common history and customs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two groups to work for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rights of Indians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the Indian National Congress in 1885 and the Muslim League in 1906.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77614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421252" y="2963488"/>
            <a:ext cx="4235135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India’s Independence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4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284610" y="117324"/>
            <a:ext cx="6642848" cy="662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Turmoil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partition of India led to genocide; </a:t>
            </a:r>
            <a:r>
              <a:rPr lang="en-GB" sz="1400" dirty="0">
                <a:solidFill>
                  <a:schemeClr val="tx1">
                    <a:alpha val="90000"/>
                  </a:schemeClr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hundreds of thousands of people were killed in </a:t>
            </a:r>
            <a:r>
              <a:rPr lang="en-GB" sz="1400" dirty="0">
                <a:solidFill>
                  <a:srgbClr val="FF0000">
                    <a:alpha val="90000"/>
                  </a:srgbClr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widespread violence</a:t>
            </a:r>
            <a:r>
              <a:rPr lang="en-GB" sz="1400" dirty="0">
                <a:solidFill>
                  <a:schemeClr val="tx1">
                    <a:alpha val="90000"/>
                  </a:schemeClr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was very much disappointed by the partition because he wanted all Indians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live together peacefully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in one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he was Hindu, he felt that all religious groups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should be welcomed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India.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1948, at the age of 78, Mohandas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was assassinated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his way to a prayer meeting in New Delhi.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shot three times by a high-ranking Brahmin who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resented Gandhi’s concern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Muslims.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8103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421252" y="2963488"/>
            <a:ext cx="4235135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India’s Independence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660368" y="-1983251"/>
            <a:ext cx="6642848" cy="10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WWI’s Impact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World War I,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millions of Indians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joined with the British army.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British Parliament promised them that when the war ended, Indians would be able to have more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control of their government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nothing really changed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war and some Indian leaders argued for taking over the British government by force.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upset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the British false promises.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Those who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protested were arrested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sent to jail for up to two years without a trial.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Amritsar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1919, outside of the Temple of Amritsar, British soldiers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starting shooting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group of Indians who they claimed were “gathering illegally”.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this terrible tragedy, over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400 people were killed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1200 were injured.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this awful massacre that spurred Mohandas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into action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fight for India’s independence.</a:t>
            </a:r>
          </a:p>
          <a:p>
            <a:pPr marL="0" lvl="1"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Mohandas Karamchand Gandhi was born in India on October 2</a:t>
            </a:r>
            <a:r>
              <a:rPr lang="en-US" sz="14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1869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studied law in England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practicing law in South Africa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Apartheid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he returned to India in 1914 with a determination that people should be treated equally, no matter their race or religion.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shocked by the way Indians were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segregated and oppressed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British authorities.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Amritsar massacre, Gandhi quit practicing law and decided to devote his life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fighting for the equality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all Indians.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enraged at how the British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discriminated against Indians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believed it was time for the people of India to stop obeying the unjust British laws.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Nonviolence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did not think that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forceful resistance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the right path for Indian independence.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Instead, he encouraged his followers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practice nonviolent protests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against the British in order to bring about social change.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Gandhi encouraged Indian followers to disobey unjust British laws in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peaceful manner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without using violence.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9578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3646" y="17743"/>
            <a:ext cx="2964721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Make A </a:t>
            </a:r>
          </a:p>
          <a:p>
            <a:pPr algn="ctr"/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Connection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94971"/>
            <a:ext cx="457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Think of someone that Gandhi reminds you of. In the boxes below, compare and contrast this person’s life and actions with Gandhi’s.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-46336" y="663586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8855" y="6635862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1999" y="-1146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235" y="1915430"/>
            <a:ext cx="3743326" cy="39319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1392" y="2461479"/>
            <a:ext cx="3743326" cy="39319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-85191" y="1589982"/>
            <a:ext cx="38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Eyes Wide Open" panose="02000506000000020004" pitchFamily="2" charset="0"/>
                <a:ea typeface="KBScaredStraight" panose="02000603000000000000" pitchFamily="2" charset="0"/>
              </a:rPr>
              <a:t>Mohandas Gandhi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3938" y="6354005"/>
            <a:ext cx="38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69222" y="17743"/>
            <a:ext cx="2964721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Make A </a:t>
            </a:r>
          </a:p>
          <a:p>
            <a:pPr algn="ctr"/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Connection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65576" y="1094971"/>
            <a:ext cx="457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Think of someone that Gandhi reminds you of. In the boxes below, compare and contrast this person’s life and actions with Gandhi’s.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69811" y="1915430"/>
            <a:ext cx="3743326" cy="39319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96968" y="2461479"/>
            <a:ext cx="3743326" cy="39319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480385" y="1589982"/>
            <a:ext cx="38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Eyes Wide Open" panose="02000506000000020004" pitchFamily="2" charset="0"/>
                <a:ea typeface="KBScaredStraight" panose="02000603000000000000" pitchFamily="2" charset="0"/>
              </a:rPr>
              <a:t>Mohandas Gandhi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29514" y="6354005"/>
            <a:ext cx="38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341791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551329" y="294155"/>
            <a:ext cx="8108577" cy="6048016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Brain Wrinkles. Your download includes a limited use license from Brain Wrinkles. The purchaser may use the resource for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Copyright Brain Wrinkles. All rights reserved. Permission is granted to copy pages specifically designed for student or teacher use by the </a:t>
            </a:r>
            <a:r>
              <a:rPr lang="en-US" sz="1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(DMCA).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pPr eaLnBrk="1" hangingPunct="1">
              <a:defRPr/>
            </a:pPr>
            <a:r>
              <a:rPr lang="en-US" sz="2621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160" y="294573"/>
            <a:ext cx="4255675" cy="789843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4805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</a:p>
        </p:txBody>
      </p:sp>
      <p:pic>
        <p:nvPicPr>
          <p:cNvPr id="19462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15" y="5475160"/>
            <a:ext cx="815228" cy="7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84744" y="5348679"/>
            <a:ext cx="2975162" cy="361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74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</a:p>
        </p:txBody>
      </p:sp>
      <p:pic>
        <p:nvPicPr>
          <p:cNvPr id="19464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8" y="5852619"/>
            <a:ext cx="500063" cy="4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684" y="5874370"/>
            <a:ext cx="518247" cy="514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98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72698" y="89724"/>
            <a:ext cx="505491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 Colony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1760, Great Britain had gained economic and political control over India.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official took control of the entire country when it declared India a colony of the British empire in 1765. 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1606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436"/>
            <a:ext cx="8229600" cy="617912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97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939"/>
            <a:ext cx="8229600" cy="57361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55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237440" y="89724"/>
            <a:ext cx="672543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Colonial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took complete authority over the colony and denied Indians any role in the government of their 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Indians were treated as second-class citizens in their own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was inequality under British laws.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0917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23843</TotalTime>
  <Words>3389</Words>
  <Application>Microsoft Office PowerPoint</Application>
  <PresentationFormat>On-screen Show (4:3)</PresentationFormat>
  <Paragraphs>589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Cochran, Maisha</cp:lastModifiedBy>
  <cp:revision>445</cp:revision>
  <dcterms:created xsi:type="dcterms:W3CDTF">2014-12-29T15:18:45Z</dcterms:created>
  <dcterms:modified xsi:type="dcterms:W3CDTF">2023-03-03T15:31:06Z</dcterms:modified>
</cp:coreProperties>
</file>